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0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4" r:id="rId14"/>
    <p:sldId id="268" r:id="rId15"/>
    <p:sldId id="269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AAA4F9A0-6877-404A-892C-7D708BDC2FFD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8C389-A9AB-4B04-8D92-124A2171E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8213-3CA3-416D-8165-334BA2276893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2932-12A9-43B5-9BBF-9061A300E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E2D3-0A1B-450B-8BF5-9AE5664C5FBA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B47A7-AE1B-4A54-9D7B-C32093F80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B51F-FE65-445C-9459-A182ECBCD2AE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22CB-ACA7-4EE1-AB78-C8B0A97C6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0A0FF-BDD9-44B4-B97E-1BCCBBBA529A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7EB0-F39F-4624-9BC1-42718B331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A3A90-D995-47A2-B71B-FDCE16ED8EDA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BC36-B156-405C-B7DA-4C4572D86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E9A2-CEEE-4D50-9DCB-5D49A67C9F25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47C7-E19A-4CB7-B4FD-83B049B8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C326F-91F4-4BC8-81B0-EC5B437C2F0B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97DE-308E-45E6-BC8B-465697D11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F360E-901B-494B-AF37-010A0AA4A6A6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6C3F-47E4-42DD-B791-2E9BFB76B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C12C-2001-476D-92A6-918F4CA9C941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63EA-F3B1-43A1-BE4C-4E74C02C1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EB762-B179-4F31-BA3C-556C65AEC2F1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9041-6B82-4BDA-8428-DF69A2CAA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F80F89-9500-40F3-B639-230C55EFDCD2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848097-0674-46A5-BE3B-57ADD1872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0" r:id="rId4"/>
    <p:sldLayoutId id="2147483681" r:id="rId5"/>
    <p:sldLayoutId id="2147483685" r:id="rId6"/>
    <p:sldLayoutId id="2147483686" r:id="rId7"/>
    <p:sldLayoutId id="2147483687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4.gif"/><Relationship Id="rId2" Type="http://schemas.openxmlformats.org/officeDocument/2006/relationships/tags" Target="../tags/tag2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file:///\\localhost\Users\mallinj\Dropbox\Co-Taught%20Bio\Units\Cell%20Transport\http:\\biology.unm.edu\ccouncil\Biology_124\Images\tonicity1.jpeg" TargetMode="External"/><Relationship Id="rId3" Type="http://schemas.openxmlformats.org/officeDocument/2006/relationships/tags" Target="../tags/tag33.xml"/><Relationship Id="rId7" Type="http://schemas.openxmlformats.org/officeDocument/2006/relationships/image" Target="../media/image16.jpeg"/><Relationship Id="rId2" Type="http://schemas.openxmlformats.org/officeDocument/2006/relationships/tags" Target="../tags/tag3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file:///\\localhost\Users\mallinj\Dropbox\Co-Taught%20Bio\Units\Cell%20Transport\http:\\www.biology.arizona.edu\cell_bio\problem_sets\membranes\graphics\osmosis_plt.gif" TargetMode="External"/><Relationship Id="rId3" Type="http://schemas.openxmlformats.org/officeDocument/2006/relationships/tags" Target="../tags/tag36.xml"/><Relationship Id="rId7" Type="http://schemas.openxmlformats.org/officeDocument/2006/relationships/image" Target="../media/image18.png"/><Relationship Id="rId2" Type="http://schemas.openxmlformats.org/officeDocument/2006/relationships/tags" Target="../tags/tag3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39.xml"/><Relationship Id="rId7" Type="http://schemas.openxmlformats.org/officeDocument/2006/relationships/image" Target="../media/image20.jpeg"/><Relationship Id="rId2" Type="http://schemas.openxmlformats.org/officeDocument/2006/relationships/tags" Target="../tags/tag3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4.gif"/><Relationship Id="rId4" Type="http://schemas.openxmlformats.org/officeDocument/2006/relationships/tags" Target="../tags/tag40.xml"/><Relationship Id="rId9" Type="http://schemas.openxmlformats.org/officeDocument/2006/relationships/image" Target="file:///\\localhost\Users\mallinj\Dropbox\Co-Taught%20Bio\Units\Cell%20Transport\http:\\www.biology.arizona.edu\cell_bio\problem_sets\membranes\graphics\osmosis_plt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9834092339/student_view0/chapter38/diffusion_through_cell_membranes.html" TargetMode="External"/><Relationship Id="rId2" Type="http://schemas.openxmlformats.org/officeDocument/2006/relationships/hyperlink" Target="http://highered.mcgraw-hill.com/sites/0072495855/student_view0/chapter2/animation__how_osmosis_work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ighered.mcgraw-hill.com/olcweb/cgi/pluginpop.cgi?it=swf::535::535::/sites/dl/free/0072437316/120068/bio02.swf::Endocytosis%20and%20Exocytosis" TargetMode="External"/><Relationship Id="rId5" Type="http://schemas.openxmlformats.org/officeDocument/2006/relationships/hyperlink" Target="http://highered.mcgraw-hill.com/sites/0072495855/student_view0/chapter2/animation__how_the_sodium_potassium_pump_works.html" TargetMode="External"/><Relationship Id="rId4" Type="http://schemas.openxmlformats.org/officeDocument/2006/relationships/hyperlink" Target="http://highered.mcgraw-hill.com/sites/0072495855/student_view0/chapter2/animation__how_facilitated_diffusion_work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jpe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5.gi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Cell Transport FA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239000" cy="2743200"/>
          </a:xfrm>
        </p:spPr>
        <p:txBody>
          <a:bodyPr>
            <a:normAutofit fontScale="70000" lnSpcReduction="20000"/>
          </a:bodyPr>
          <a:lstStyle/>
          <a:p>
            <a:pPr lvl="1" algn="l" fontAlgn="auto">
              <a:spcAft>
                <a:spcPts val="0"/>
              </a:spcAft>
              <a:buFont typeface="Wingdings 3"/>
              <a:buNone/>
              <a:defRPr/>
            </a:pPr>
            <a:endParaRPr lang="en-US" b="1" u="sng" dirty="0" smtClean="0"/>
          </a:p>
          <a:p>
            <a:pPr lvl="1" algn="l" fontAlgn="auto">
              <a:spcAft>
                <a:spcPts val="0"/>
              </a:spcAft>
              <a:buFont typeface="Wingdings 3"/>
              <a:buNone/>
              <a:defRPr/>
            </a:pPr>
            <a:endParaRPr lang="en-US" b="1" u="sng" dirty="0" smtClean="0"/>
          </a:p>
          <a:p>
            <a:pPr lvl="1" algn="l" fontAlgn="auto">
              <a:spcAft>
                <a:spcPts val="0"/>
              </a:spcAft>
              <a:buFont typeface="Wingdings 3"/>
              <a:buNone/>
              <a:defRPr/>
            </a:pPr>
            <a:endParaRPr lang="en-US" b="1" u="sng" dirty="0" smtClean="0"/>
          </a:p>
          <a:p>
            <a:pPr lvl="1" algn="l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u="sng" dirty="0" smtClean="0"/>
              <a:t>Learning Goal:</a:t>
            </a:r>
            <a:endParaRPr lang="en-US" dirty="0" smtClean="0"/>
          </a:p>
          <a:p>
            <a:pPr marL="971550" lvl="1" indent="-514350" algn="l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971550" lvl="1" indent="-514350" algn="l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971550" lvl="1" indent="-514350" algn="l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971550" lvl="1" indent="-514350" algn="l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971550" lvl="1" indent="-514350" algn="l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Predict </a:t>
            </a:r>
            <a:r>
              <a:rPr lang="en-US" dirty="0"/>
              <a:t>movement of molecules through the cell </a:t>
            </a:r>
            <a:r>
              <a:rPr lang="en-US" dirty="0" smtClean="0"/>
              <a:t>membrane </a:t>
            </a:r>
            <a:r>
              <a:rPr lang="en-US" dirty="0"/>
              <a:t>given environmental or cell conditions and describe its affect on a cell. 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152400"/>
            <a:ext cx="4191000" cy="1600200"/>
          </a:xfrm>
        </p:spPr>
        <p:txBody>
          <a:bodyPr/>
          <a:lstStyle/>
          <a:p>
            <a:r>
              <a:rPr lang="en-US" dirty="0" smtClean="0"/>
              <a:t>The cytoplasm in the cell is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600200"/>
            <a:ext cx="41148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5795432" y="3048000"/>
          <a:ext cx="3285067" cy="3695700"/>
        </p:xfrm>
        <a:graphic>
          <a:graphicData uri="http://schemas.openxmlformats.org/presentationml/2006/ole">
            <p:oleObj spid="_x0000_s10246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0" y="1219200"/>
            <a:ext cx="2209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1905000"/>
            <a:ext cx="990600" cy="1447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30 % solute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0574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10% solute 90% 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AI1"/>
          <p:cNvSpPr/>
          <p:nvPr>
            <p:custDataLst>
              <p:tags r:id="rId4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1219200"/>
            <a:ext cx="10668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70%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6"/>
            <a:ext cx="4419600" cy="1401763"/>
          </a:xfrm>
        </p:spPr>
        <p:txBody>
          <a:bodyPr/>
          <a:lstStyle/>
          <a:p>
            <a:r>
              <a:rPr lang="en-US" dirty="0" smtClean="0"/>
              <a:t>What type solution is the cell in?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600200"/>
            <a:ext cx="41148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6066366" y="3352800"/>
          <a:ext cx="3014133" cy="3390900"/>
        </p:xfrm>
        <a:graphic>
          <a:graphicData uri="http://schemas.openxmlformats.org/presentationml/2006/ole">
            <p:oleObj spid="_x0000_s11270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1219200"/>
            <a:ext cx="2209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12192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75% free water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57800" y="1981200"/>
            <a:ext cx="990600" cy="1447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83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80% free water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20</a:t>
            </a:r>
            <a:r>
              <a:rPr lang="en-US" smtClean="0">
                <a:solidFill>
                  <a:schemeClr val="bg1"/>
                </a:solidFill>
              </a:rPr>
              <a:t>% </a:t>
            </a:r>
            <a:r>
              <a:rPr lang="en-US" smtClean="0">
                <a:solidFill>
                  <a:schemeClr val="bg1"/>
                </a:solidFill>
              </a:rPr>
              <a:t>solute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AI1"/>
          <p:cNvSpPr/>
          <p:nvPr>
            <p:custDataLst>
              <p:tags r:id="rId4"/>
            </p:custDataLst>
          </p:nvPr>
        </p:nvSpPr>
        <p:spPr>
          <a:xfrm rot="10800000">
            <a:off x="223520" y="1743286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1219200"/>
            <a:ext cx="10668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 </a:t>
            </a:r>
            <a:r>
              <a:rPr lang="en-US" dirty="0" smtClean="0">
                <a:solidFill>
                  <a:schemeClr val="bg1"/>
                </a:solidFill>
              </a:rPr>
              <a:t>solute 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304800"/>
            <a:ext cx="9067800" cy="1676400"/>
          </a:xfrm>
        </p:spPr>
        <p:txBody>
          <a:bodyPr/>
          <a:lstStyle/>
          <a:p>
            <a:r>
              <a:rPr lang="en-US" sz="2800" dirty="0" smtClean="0"/>
              <a:t>What process explains movement of water into hypertonic or out of hypotonic cells?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223519" y="2057400"/>
            <a:ext cx="4348481" cy="44805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Osmosis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Diffusion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Active transport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Facilitated </a:t>
            </a:r>
          </a:p>
          <a:p>
            <a:pPr marL="0" indent="0">
              <a:spcBef>
                <a:spcPct val="2000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 Diffusion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83712433"/>
              </p:ext>
            </p:extLst>
          </p:nvPr>
        </p:nvGraphicFramePr>
        <p:xfrm>
          <a:off x="6063521" y="3429000"/>
          <a:ext cx="3048000" cy="3429000"/>
        </p:xfrm>
        <a:graphic>
          <a:graphicData uri="http://schemas.openxmlformats.org/presentationml/2006/ole">
            <p:oleObj spid="_x0000_s25608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223520" y="2200486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6605081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http://leavingbio.net/osmosis%20and%20diffusion.htm#osex</a:t>
            </a:r>
          </a:p>
        </p:txBody>
      </p:sp>
      <p:pic>
        <p:nvPicPr>
          <p:cNvPr id="25604" name="Picture 4" descr="http://www.hansenkg.de/english/osmosis1_start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86200"/>
            <a:ext cx="3654410" cy="2718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667000" y="5029200"/>
            <a:ext cx="3509572" cy="8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 movement of water through aquaporin channel protein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6"/>
            <a:ext cx="9144000" cy="1858964"/>
          </a:xfrm>
        </p:spPr>
        <p:txBody>
          <a:bodyPr/>
          <a:lstStyle/>
          <a:p>
            <a:r>
              <a:rPr lang="en-US" sz="2400" dirty="0" smtClean="0"/>
              <a:t>Red blood cells &amp; other animal cells which don’t have a cell wall burst if they are in what type of a solution?  Small dots are water molecules; larger dots are solute.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2590800"/>
            <a:ext cx="4114800" cy="39471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Hypotonic 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5863166" y="3124200"/>
          <a:ext cx="3217333" cy="3619500"/>
        </p:xfrm>
        <a:graphic>
          <a:graphicData uri="http://schemas.openxmlformats.org/presentationml/2006/ole">
            <p:oleObj spid="_x0000_s9222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172720" y="3827949"/>
            <a:ext cx="355599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9" name="Picture 114" descr="http://biology.unm.edu/ccouncil/Biology_124/Images/tonicity1.jpeg"/>
          <p:cNvPicPr>
            <a:picLocks noChangeAspect="1" noChangeArrowheads="1"/>
          </p:cNvPicPr>
          <p:nvPr/>
        </p:nvPicPr>
        <p:blipFill>
          <a:blip r:embed="rId7" r:link="rId8" cstate="print"/>
          <a:srcRect b="57916"/>
          <a:stretch>
            <a:fillRect/>
          </a:stretch>
        </p:blipFill>
        <p:spPr bwMode="auto">
          <a:xfrm>
            <a:off x="3200400" y="2667000"/>
            <a:ext cx="492601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24200" y="2133600"/>
          <a:ext cx="5638801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155"/>
                <a:gridCol w="1912493"/>
                <a:gridCol w="2105153"/>
              </a:tblGrid>
              <a:tr h="2133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change cell 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Cell swells &amp; takes on 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Cell shrinks due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losing water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163764"/>
          </a:xfrm>
        </p:spPr>
        <p:txBody>
          <a:bodyPr/>
          <a:lstStyle/>
          <a:p>
            <a:r>
              <a:rPr lang="en-US" dirty="0" smtClean="0"/>
              <a:t>Why don’t plant cells burst after lots of rain makes the soil hypotonic compared to the cell cytoplasm?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2895600"/>
            <a:ext cx="4114800" cy="364236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Plant cells have </a:t>
            </a:r>
            <a:r>
              <a:rPr lang="en-US" sz="3200" dirty="0" err="1" smtClean="0"/>
              <a:t>aquaporin</a:t>
            </a:r>
            <a:r>
              <a:rPr lang="en-US" sz="3200" dirty="0" smtClean="0"/>
              <a:t> channels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Plant cells have cell walls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Plant cells have cell membranes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1094367"/>
              </p:ext>
            </p:extLst>
          </p:nvPr>
        </p:nvGraphicFramePr>
        <p:xfrm>
          <a:off x="6400801" y="4038599"/>
          <a:ext cx="2511660" cy="2825617"/>
        </p:xfrm>
        <a:graphic>
          <a:graphicData uri="http://schemas.openxmlformats.org/presentationml/2006/ole">
            <p:oleObj spid="_x0000_s27654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-10160" y="4452789"/>
            <a:ext cx="584200" cy="5842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ttp://www.biology.arizona.edu/cell_bio/problem_sets/membranes/graphics/osmosis_plt.gif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5410200" y="1905000"/>
            <a:ext cx="3512253" cy="231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2057400"/>
          </a:xfrm>
        </p:spPr>
        <p:txBody>
          <a:bodyPr/>
          <a:lstStyle/>
          <a:p>
            <a:r>
              <a:rPr lang="en-US" sz="2800" dirty="0" smtClean="0"/>
              <a:t>Why do plants die by </a:t>
            </a:r>
            <a:r>
              <a:rPr lang="en-US" sz="2800" dirty="0" err="1" smtClean="0"/>
              <a:t>plasmolysis</a:t>
            </a:r>
            <a:r>
              <a:rPr lang="en-US" sz="2800" dirty="0" smtClean="0"/>
              <a:t> (plasma membrane breaking) near salted highways and sidewalks?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0" y="2590800"/>
            <a:ext cx="3733800" cy="394716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2800" dirty="0" smtClean="0"/>
              <a:t>They burst by taking in too much water from hypotonic soil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2800" dirty="0" smtClean="0"/>
              <a:t>They release so much water to the hypertonic soil that their membranes shrink &amp; break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7760349"/>
              </p:ext>
            </p:extLst>
          </p:nvPr>
        </p:nvGraphicFramePr>
        <p:xfrm>
          <a:off x="7543800" y="5372100"/>
          <a:ext cx="1600200" cy="1485900"/>
        </p:xfrm>
        <a:graphic>
          <a:graphicData uri="http://schemas.openxmlformats.org/presentationml/2006/ole">
            <p:oleObj spid="_x0000_s29702" name="Chart" r:id="rId6" imgW="4572034" imgH="5143584" progId="MSGraph.Chart.8">
              <p:embed followColorScheme="full"/>
            </p:oleObj>
          </a:graphicData>
        </a:graphic>
      </p:graphicFrame>
      <p:pic>
        <p:nvPicPr>
          <p:cNvPr id="29700" name="Picture 4" descr="https://sharepoint.cahnrs.wsu.edu/blogs/urbanhort/Lists/Photos/ashes/salty%20pine3.jpg"/>
          <p:cNvPicPr>
            <a:picLocks noChangeAspect="1" noChangeArrowheads="1"/>
          </p:cNvPicPr>
          <p:nvPr/>
        </p:nvPicPr>
        <p:blipFill rotWithShape="1">
          <a:blip r:embed="rId7" cstate="print"/>
          <a:srcRect t="24285"/>
          <a:stretch/>
        </p:blipFill>
        <p:spPr bwMode="auto">
          <a:xfrm>
            <a:off x="4210937" y="2286000"/>
            <a:ext cx="4933063" cy="2480872"/>
          </a:xfrm>
          <a:prstGeom prst="rect">
            <a:avLst/>
          </a:prstGeom>
          <a:noFill/>
        </p:spPr>
      </p:pic>
      <p:sp>
        <p:nvSpPr>
          <p:cNvPr id="9" name="CAI1"/>
          <p:cNvSpPr/>
          <p:nvPr>
            <p:custDataLst>
              <p:tags r:id="rId4"/>
            </p:custDataLst>
          </p:nvPr>
        </p:nvSpPr>
        <p:spPr>
          <a:xfrm>
            <a:off x="580390" y="4172711"/>
            <a:ext cx="3094038" cy="2005584"/>
          </a:xfrm>
          <a:prstGeom prst="roundRect">
            <a:avLst/>
          </a:prstGeom>
          <a:noFill/>
          <a:ln w="25400">
            <a:solidFill>
              <a:schemeClr val="fol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www.biology.arizona.edu/cell_bio/problem_sets/membranes/graphics/osmosis_plt.gif"/>
          <p:cNvPicPr/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4038600" y="4766872"/>
            <a:ext cx="3055053" cy="209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ttp://www.hansenkg.de/english/osmosis1_start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870" y="0"/>
            <a:ext cx="1741129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dirty="0" smtClean="0"/>
              <a:t>Tutorials on cell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686800" cy="57912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http://highered.mcgraw-hill.com/sites/0072495855/student_view0/chapter2/animation__how_osmosis_works.html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http://highered.mcgraw-hill.com/sites/9834092339/student_view0/chapter38/diffusion_through_cell_membranes.html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4"/>
              </a:rPr>
              <a:t>http://highered.mcgraw-hill.com/sites/0072495855/student_view0/chapter2/animation__how_facilitated_diffusion_works.html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5"/>
              </a:rPr>
              <a:t>http://highered.mcgraw-hill.com/sites/0072495855/student_view0/chapter2/animation__how_the_sodium_potassium_pump_works.html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6"/>
              </a:rPr>
              <a:t>http://highered.mcgraw-hill.com/olcweb/cgi/pluginpop.cgi?it=swf::535::535::/sites/dl/free/0072437316/120068/bio02.swf::Endocytosis%20and%20Exocytosis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371600"/>
          </a:xfrm>
        </p:spPr>
        <p:txBody>
          <a:bodyPr/>
          <a:lstStyle/>
          <a:p>
            <a:r>
              <a:rPr lang="en-US" sz="2800" dirty="0" smtClean="0"/>
              <a:t>When the concentration of solute is lower in the solution than inside the cell the solution is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2133600"/>
            <a:ext cx="4114800" cy="4556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6743700" y="4114800"/>
          <a:ext cx="2336800" cy="2628900"/>
        </p:xfrm>
        <a:graphic>
          <a:graphicData uri="http://schemas.openxmlformats.org/presentationml/2006/ole">
            <p:oleObj spid="_x0000_s2054" name="Chart" r:id="rId6" imgW="4572034" imgH="5143584" progId="MSGraph.Chart.8">
              <p:embed followColorScheme="full"/>
            </p:oleObj>
          </a:graphicData>
        </a:graphic>
      </p:graphicFrame>
      <p:pic>
        <p:nvPicPr>
          <p:cNvPr id="2052" name="Picture 4" descr="http://drugline.org/img/term/hypotonic-solution-7554_0.jpg"/>
          <p:cNvPicPr>
            <a:picLocks noChangeAspect="1" noChangeArrowheads="1"/>
          </p:cNvPicPr>
          <p:nvPr/>
        </p:nvPicPr>
        <p:blipFill>
          <a:blip r:embed="rId7" cstate="print"/>
          <a:srcRect b="20000"/>
          <a:stretch>
            <a:fillRect/>
          </a:stretch>
        </p:blipFill>
        <p:spPr bwMode="auto">
          <a:xfrm>
            <a:off x="3429000" y="2057400"/>
            <a:ext cx="3795415" cy="3124200"/>
          </a:xfrm>
          <a:prstGeom prst="rect">
            <a:avLst/>
          </a:prstGeom>
          <a:noFill/>
        </p:spPr>
      </p:pic>
      <p:sp>
        <p:nvSpPr>
          <p:cNvPr id="8" name="CAI1"/>
          <p:cNvSpPr/>
          <p:nvPr>
            <p:custDataLst>
              <p:tags r:id="rId4"/>
            </p:custDataLst>
          </p:nvPr>
        </p:nvSpPr>
        <p:spPr>
          <a:xfrm>
            <a:off x="172720" y="3370749"/>
            <a:ext cx="355599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1219200"/>
          </a:xfrm>
        </p:spPr>
        <p:txBody>
          <a:bodyPr/>
          <a:lstStyle/>
          <a:p>
            <a:r>
              <a:rPr lang="en-US" sz="2800" dirty="0" smtClean="0"/>
              <a:t>When the concentration of the solute is the same on the outside of the cell as it is inside the cell the solution is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600200"/>
            <a:ext cx="41148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3078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http://www.phschool.com/science/biology_place/biocoach/images/biomembrane1/Isoto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0200" y="4475285"/>
            <a:ext cx="3556000" cy="2154115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762000"/>
            <a:ext cx="4495800" cy="1524000"/>
          </a:xfrm>
        </p:spPr>
        <p:txBody>
          <a:bodyPr/>
          <a:lstStyle/>
          <a:p>
            <a:r>
              <a:rPr lang="en-US" sz="2400" dirty="0" smtClean="0"/>
              <a:t>In which direction will the net movement of water be in the following example?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2286000"/>
            <a:ext cx="4114800" cy="42519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into the cell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out of the cell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equal amounts move into and out of the cell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5389032" y="2590800"/>
          <a:ext cx="3691467" cy="4152900"/>
        </p:xfrm>
        <a:graphic>
          <a:graphicData uri="http://schemas.openxmlformats.org/presentationml/2006/ole">
            <p:oleObj spid="_x0000_s4102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1219200"/>
            <a:ext cx="2209800" cy="2438400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81600" y="1905000"/>
            <a:ext cx="990600" cy="1447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10 % solute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0574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5% solute 95%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AI1"/>
          <p:cNvSpPr/>
          <p:nvPr>
            <p:custDataLst>
              <p:tags r:id="rId4"/>
            </p:custDataLst>
          </p:nvPr>
        </p:nvSpPr>
        <p:spPr>
          <a:xfrm rot="10800000">
            <a:off x="172720" y="29379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1371600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57800" y="1219200"/>
            <a:ext cx="1447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3810000" cy="1554163"/>
          </a:xfrm>
        </p:spPr>
        <p:txBody>
          <a:bodyPr/>
          <a:lstStyle/>
          <a:p>
            <a:r>
              <a:rPr lang="en-US" dirty="0" smtClean="0"/>
              <a:t>What type of solution is the cell in?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676400"/>
            <a:ext cx="2819400" cy="48615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6269566" y="3581400"/>
          <a:ext cx="2810933" cy="3162300"/>
        </p:xfrm>
        <a:graphic>
          <a:graphicData uri="http://schemas.openxmlformats.org/presentationml/2006/ole">
            <p:oleObj spid="_x0000_s5126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0" y="1219200"/>
            <a:ext cx="2209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1905000"/>
            <a:ext cx="1066800" cy="1371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10 % solute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20574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20% solute80% 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AI1"/>
          <p:cNvSpPr/>
          <p:nvPr>
            <p:custDataLst>
              <p:tags r:id="rId4"/>
            </p:custDataLst>
          </p:nvPr>
        </p:nvSpPr>
        <p:spPr>
          <a:xfrm rot="10800000">
            <a:off x="223520" y="1819486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00" y="1219200"/>
            <a:ext cx="1447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609600"/>
            <a:ext cx="4419600" cy="1219199"/>
          </a:xfrm>
        </p:spPr>
        <p:txBody>
          <a:bodyPr/>
          <a:lstStyle/>
          <a:p>
            <a:r>
              <a:rPr lang="en-US" sz="2800" dirty="0" smtClean="0"/>
              <a:t>What type of solution is the cell in?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600200"/>
            <a:ext cx="36576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5998632" y="3276600"/>
          <a:ext cx="3081867" cy="3467100"/>
        </p:xfrm>
        <a:graphic>
          <a:graphicData uri="http://schemas.openxmlformats.org/presentationml/2006/ole">
            <p:oleObj spid="_x0000_s6150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0" y="1219200"/>
            <a:ext cx="2209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1600" y="1905000"/>
            <a:ext cx="990600" cy="152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10 % solute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20574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10% solute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90% 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AI1"/>
          <p:cNvSpPr/>
          <p:nvPr>
            <p:custDataLst>
              <p:tags r:id="rId4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57800" y="1219200"/>
            <a:ext cx="1447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90600"/>
          </a:xfrm>
        </p:spPr>
        <p:txBody>
          <a:bodyPr/>
          <a:lstStyle/>
          <a:p>
            <a:r>
              <a:rPr lang="en-US" dirty="0" smtClean="0"/>
              <a:t>What type of solution is the cell in?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600200"/>
            <a:ext cx="41148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Hypertonic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Isotonic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Hypotonic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err="1" smtClean="0"/>
              <a:t>Aquatonic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6688667" y="4191000"/>
          <a:ext cx="2235200" cy="2514600"/>
        </p:xfrm>
        <a:graphic>
          <a:graphicData uri="http://schemas.openxmlformats.org/presentationml/2006/ole">
            <p:oleObj spid="_x0000_s7174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0" y="1219200"/>
            <a:ext cx="2209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1905000"/>
            <a:ext cx="990600" cy="1371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30 % solute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0574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10% solute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90% 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AI1"/>
          <p:cNvSpPr/>
          <p:nvPr>
            <p:custDataLst>
              <p:tags r:id="rId4"/>
            </p:custDataLst>
          </p:nvPr>
        </p:nvSpPr>
        <p:spPr>
          <a:xfrm rot="10800000">
            <a:off x="223520" y="1743286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1219200"/>
            <a:ext cx="1447800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In which direction will the net movement of water be in the following example?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600200"/>
            <a:ext cx="41148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Into the cell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Out of the cell</a:t>
            </a:r>
          </a:p>
          <a:p>
            <a:pPr marL="514350" indent="-514350">
              <a:spcBef>
                <a:spcPct val="20000"/>
              </a:spcBef>
              <a:spcAft>
                <a:spcPts val="0"/>
              </a:spcAft>
              <a:buFont typeface="Wingdings 3" pitchFamily="18" charset="2"/>
              <a:buAutoNum type="alphaUcPeriod"/>
            </a:pPr>
            <a:r>
              <a:rPr lang="en-US" sz="3200" dirty="0" smtClean="0"/>
              <a:t>equal amounts move into and out of the cell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5795432" y="3048000"/>
          <a:ext cx="3285067" cy="3695700"/>
        </p:xfrm>
        <a:graphic>
          <a:graphicData uri="http://schemas.openxmlformats.org/presentationml/2006/ole">
            <p:oleObj spid="_x0000_s8198" name="Chart" r:id="rId6" imgW="4572034" imgH="5143584" progId="MSGraph.Chart.8">
              <p:embed followColorScheme="full"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0" y="1219200"/>
            <a:ext cx="2209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1905000"/>
            <a:ext cx="990600" cy="152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30 % solute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0574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10% solute 90% 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AI1"/>
          <p:cNvSpPr/>
          <p:nvPr>
            <p:custDataLst>
              <p:tags r:id="rId4"/>
            </p:custDataLst>
          </p:nvPr>
        </p:nvSpPr>
        <p:spPr>
          <a:xfrm>
            <a:off x="172720" y="2252133"/>
            <a:ext cx="355599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62600" y="1219200"/>
            <a:ext cx="10668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70%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E7B6CDD5213747889D5E64680DE1FBAE"/>
  <p:tag name="TPVERSION" val="5"/>
  <p:tag name="TPFULLVERSION" val="5.0.0.2212"/>
  <p:tag name="PPTVERSION" val="12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type of solution is the cell in?&#10;21[;]21[;]21[;]False[;]17[;]&#10;1.38095238095238[;]1[;]0.785353452498602[;]0.616780045351474&#10;17[;]1[;]Hypotonic1[;]Hypotonic[;]&#10;0[;]-1[;]Isotonic2[;]Isotonic[;]&#10;4[;]-1[;]Hypertonic3[;]Hypertonic[;]&#10;0[;]-1[;]Aquatonic4[;]Aquatonic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936D6EC6A2D41EBA236616E2523D56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C874BC029F24DC8BE0E2CEB36940621&lt;/guid&gt;&#10;            &lt;repollguid&gt;E7424EB31CF14789A0E5F679E90CC0E0&lt;/repollguid&gt;&#10;            &lt;sourceid&gt;6F793531A272410C97BFFFC76056EF3A&lt;/sourceid&gt;&#10;            &lt;questiontext&gt;What type of solution is the cell 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F804D173F1248668B8027CDBD4CE57C&lt;/guid&gt;&#10;                    &lt;answertext&gt;Hypotonic&lt;/answertext&gt;&#10;                    &lt;valuetype&gt;1&lt;/valuetype&gt;&#10;                &lt;/answer&gt;&#10;                &lt;answer&gt;&#10;                    &lt;guid&gt;FA87AE6E5E52495992E859D9DF25BF88&lt;/guid&gt;&#10;                    &lt;answertext&gt;Isotonic&lt;/answertext&gt;&#10;                    &lt;valuetype&gt;-1&lt;/valuetype&gt;&#10;                &lt;/answer&gt;&#10;                &lt;answer&gt;&#10;                    &lt;guid&gt;40651909A9AF45C2AB1E136C460B5652&lt;/guid&gt;&#10;                    &lt;answertext&gt;Hypertonic&lt;/answertext&gt;&#10;                    &lt;valuetype&gt;-1&lt;/valuetype&gt;&#10;                &lt;/answer&gt;&#10;                &lt;answer&gt;&#10;                    &lt;guid&gt;56DC6DE012034309B90317168CE6A2E1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type of solution is the cell in?&#10;21[;]21[;]21[;]False[;]19[;]&#10;2[;]2[;]0.308606699924184[;]0.0952380952380952&#10;1[;]-1[;]Hypotonic1[;]Hypotonic[;]&#10;19[;]1[;]Isotonic2[;]Isotonic[;]&#10;1[;]-1[;]Hypertonic3[;]Hypertonic[;]&#10;0[;]-1[;]Aquatonic4[;]Aquatonic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606D100182C4969BCD9C10AD75C113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FFA0D37FCF542CBB6AB7C0793FD2F63&lt;/guid&gt;&#10;            &lt;repollguid&gt;E00CB94FBB4A49B3ABD2387651E3AC7E&lt;/repollguid&gt;&#10;            &lt;sourceid&gt;A1DCC058FC454896AC3350A59EE9027F&lt;/sourceid&gt;&#10;            &lt;questiontext&gt;What type of solution is the cell 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0C1066F8A394C75A74FCEE20FDA8BF8&lt;/guid&gt;&#10;                    &lt;answertext&gt;Hypotonic&lt;/answertext&gt;&#10;                    &lt;valuetype&gt;-1&lt;/valuetype&gt;&#10;                &lt;/answer&gt;&#10;                &lt;answer&gt;&#10;                    &lt;guid&gt;C4B0C19FF034454CBCC870813697F301&lt;/guid&gt;&#10;                    &lt;answertext&gt;Isotonic&lt;/answertext&gt;&#10;                    &lt;valuetype&gt;1&lt;/valuetype&gt;&#10;                &lt;/answer&gt;&#10;                &lt;answer&gt;&#10;                    &lt;guid&gt;6CAF346030784DB09B7ED8CC20EC6447&lt;/guid&gt;&#10;                    &lt;answertext&gt;Hypertonic&lt;/answertext&gt;&#10;                    &lt;valuetype&gt;-1&lt;/valuetype&gt;&#10;                &lt;/answer&gt;&#10;                &lt;answer&gt;&#10;                    &lt;guid&gt;E53178977ED643CE897DCAD141916102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type of solution is the cell in?&#10;21[;]21[;]21[;]False[;]17[;]&#10;1.38095238095238[;]1[;]0.785353452498602[;]0.616780045351474&#10;17[;]1[;]Hypertonic1[;]Hypertonic[;]&#10;0[;]-1[;]Isotonic2[;]Isotonic[;]&#10;4[;]-1[;]Hypotonic3[;]Hypotonic[;]&#10;0[;]-1[;]Aquatonic4[;]Aquatonic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90149D07B094E11B41AC097A74816F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E6DAE12D6D4613AE7E994F438C25AA&lt;/guid&gt;&#10;            &lt;repollguid&gt;32C1DC35DBF24322A65E3D29C32B351E&lt;/repollguid&gt;&#10;            &lt;sourceid&gt;28D197FDF9F340D790657D03B317BF76&lt;/sourceid&gt;&#10;            &lt;questiontext&gt;What type of solution is the cell 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EDDE81AFAF54D749811A497A9B8670C&lt;/guid&gt;&#10;                    &lt;answertext&gt;Hypertonic&lt;/answertext&gt;&#10;                    &lt;valuetype&gt;1&lt;/valuetype&gt;&#10;                &lt;/answer&gt;&#10;                &lt;answer&gt;&#10;                    &lt;guid&gt;5D05CA55B3B14D9380BC1F34339FB561&lt;/guid&gt;&#10;                    &lt;answertext&gt;Isotonic&lt;/answertext&gt;&#10;                    &lt;valuetype&gt;-1&lt;/valuetype&gt;&#10;                &lt;/answer&gt;&#10;                &lt;answer&gt;&#10;                    &lt;guid&gt;E304C507CA244D609F027164B8653899&lt;/guid&gt;&#10;                    &lt;answertext&gt;Hypotonic&lt;/answertext&gt;&#10;                    &lt;valuetype&gt;-1&lt;/valuetype&gt;&#10;                &lt;/answer&gt;&#10;                &lt;answer&gt;&#10;                    &lt;guid&gt;8AFE88C356D94071BFB592A8A09DF41B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en the concentration of solute is lower in the solution than inside the cell the solution is &#10;21[;]21[;]21[;]False[;]21[;]&#10;3[;]3[;]0[;]0&#10;0[;]-1[;]Hypertonic1[;]Hypertonic[;]&#10;0[;]-1[;]Isotonic2[;]Isotonic[;]&#10;21[;]1[;]Hypotonic3[;]Hypotonic[;]&#10;0[;]-1[;]Aquatonic4[;]Aquatonic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227B7CAE1F0495798EA9DAEEE0715E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ED280B586DA4C9C8CD5EDC93E1E3CB0&lt;/guid&gt;&#10;            &lt;repollguid&gt;D08AF2F4698648DC9C9F8D19D0F3E4AF&lt;/repollguid&gt;&#10;            &lt;sourceid&gt;B9736F0C784F45A3BF5DFE5E7CB2E722&lt;/sourceid&gt;&#10;            &lt;questiontext&gt;When the concentration of solute is lower in the solution than inside the cell the solution i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49E5D4E494F86915791CD0819A21C&lt;/guid&gt;&#10;                    &lt;answertext&gt;Hypertonic&lt;/answertext&gt;&#10;                    &lt;valuetype&gt;-1&lt;/valuetype&gt;&#10;                &lt;/answer&gt;&#10;                &lt;answer&gt;&#10;                    &lt;guid&gt;76F06AFDA72944DAB71227A9A6E91A69&lt;/guid&gt;&#10;                    &lt;answertext&gt;Isotonic&lt;/answertext&gt;&#10;                    &lt;valuetype&gt;-1&lt;/valuetype&gt;&#10;                &lt;/answer&gt;&#10;                &lt;answer&gt;&#10;                    &lt;guid&gt;E75DDD27A7774E13B3AC1D83FF98C846&lt;/guid&gt;&#10;                    &lt;answertext&gt;Hypotonic&lt;/answertext&gt;&#10;                    &lt;valuetype&gt;1&lt;/valuetype&gt;&#10;                &lt;/answer&gt;&#10;                &lt;answer&gt;&#10;                    &lt;guid&gt;6408110D07CC40E2A2184D1A1EA63432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In which direction will the net movement of water be in the following example?&#10;21[;]21[;]21[;]False[;]12[;]&#10;1.57142857142857[;]2[;]0.494871659305394[;]0.244897959183673&#10;9[;]-1[;]Into the cell1[;]Into the cell[;]&#10;12[;]1[;]Out of the cell2[;]Out of the cell[;]&#10;0[;]-1[;]equal amounts move into and out of the cell 3[;]equal amounts move into and out of the cell 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90149D07B094E11B41AC097A74816F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7B61BDCB34B4A9BA843B68F63432076&lt;/guid&gt;&#10;            &lt;repollguid&gt;32C1DC35DBF24322A65E3D29C32B351E&lt;/repollguid&gt;&#10;            &lt;sourceid&gt;28D197FDF9F340D790657D03B317BF76&lt;/sourceid&gt;&#10;            &lt;questiontext&gt;In which direction will the net movement of water be in the following examp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EDDE81AFAF54D749811A497A9B8670C&lt;/guid&gt;&#10;                    &lt;answertext&gt;Into the cell&lt;/answertext&gt;&#10;                    &lt;valuetype&gt;-1&lt;/valuetype&gt;&#10;                &lt;/answer&gt;&#10;                &lt;answer&gt;&#10;                    &lt;guid&gt;5D05CA55B3B14D9380BC1F34339FB561&lt;/guid&gt;&#10;                    &lt;answertext&gt;Out of the cell&lt;/answertext&gt;&#10;                    &lt;valuetype&gt;1&lt;/valuetype&gt;&#10;                &lt;/answer&gt;&#10;                &lt;answer&gt;&#10;                    &lt;guid&gt;E304C507CA244D609F027164B8653899&lt;/guid&gt;&#10;                    &lt;answertext&gt;equal amounts move into and out of the cell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The cytoplasm in the cell is &#10;21[;]21[;]21[;]False[;]15[;]&#10;1.95238095238095[;]2[;]0.65291948575248[;]0.426303854875283&#10;4[;]-1[;]hypertonic1[;]hypertonic[;]&#10;15[;]1[;]hypotonic2[;]hypotonic[;]&#10;1[;]-1[;]isotonic3[;]isotonic[;]&#10;1[;]-1[;]aquatonic4[;]aquatonic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90149D07B094E11B41AC097A74816F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BEAC1C64DC4C4BA609FDFC4EA58F6B&lt;/guid&gt;&#10;            &lt;repollguid&gt;32C1DC35DBF24322A65E3D29C32B351E&lt;/repollguid&gt;&#10;            &lt;sourceid&gt;28D197FDF9F340D790657D03B317BF76&lt;/sourceid&gt;&#10;            &lt;questiontext&gt;The cytoplasm in the cell i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EDDE81AFAF54D749811A497A9B8670C&lt;/guid&gt;&#10;                    &lt;answertext&gt;hypertonic&lt;/answertext&gt;&#10;                    &lt;valuetype&gt;-1&lt;/valuetype&gt;&#10;                &lt;/answer&gt;&#10;                &lt;answer&gt;&#10;                    &lt;guid&gt;5D05CA55B3B14D9380BC1F34339FB561&lt;/guid&gt;&#10;                    &lt;answertext&gt;hypotonic&lt;/answertext&gt;&#10;                    &lt;valuetype&gt;1&lt;/valuetype&gt;&#10;                &lt;/answer&gt;&#10;                &lt;answer&gt;&#10;                    &lt;guid&gt;E304C507CA244D609F027164B8653899&lt;/guid&gt;&#10;                    &lt;answertext&gt;isotonic&lt;/answertext&gt;&#10;                    &lt;valuetype&gt;-1&lt;/valuetype&gt;&#10;                &lt;/answer&gt;&#10;                &lt;answer&gt;&#10;                    &lt;guid&gt;3BEE49EF1E27419F865B67A26BD8B004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type solution is the cell in?&#10;1[;]21[;]1[;]False[;]0[;]&#10;3[;]3[;]0[;]0&#10;0[;]1[;]Hypertonic1[;]Hypertonic[;]&#10;0[;]-1[;]Hypotonic2[;]Hypotonic[;]&#10;1[;]-1[;]Isotonic3[;]Isotonic[;]&#10;0[;]-1[;]aquatonic4[;]aquatonic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D3A1F39D9ED4D0EA3991DA28AC770E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AB7FF399EB647B3A59547BDA8EC3351&lt;/guid&gt;&#10;            &lt;repollguid&gt;5E9BD709A25943C2AACA6F2151746DF1&lt;/repollguid&gt;&#10;            &lt;sourceid&gt;1A5FA0857BFC41B287A8E163943C03C2&lt;/sourceid&gt;&#10;            &lt;questiontext&gt;What type solution is the cell 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A7B7F8E35814934805C5E0F5D3E6FB8&lt;/guid&gt;&#10;                    &lt;answertext&gt;Hypertonic&lt;/answertext&gt;&#10;                    &lt;valuetype&gt;1&lt;/valuetype&gt;&#10;                &lt;/answer&gt;&#10;                &lt;answer&gt;&#10;                    &lt;guid&gt;65892BDBC47E40EE849C676AF6125BA7&lt;/guid&gt;&#10;                    &lt;answertext&gt;Hypotonic&lt;/answertext&gt;&#10;                    &lt;valuetype&gt;-1&lt;/valuetype&gt;&#10;                &lt;/answer&gt;&#10;                &lt;answer&gt;&#10;                    &lt;guid&gt;30A1F7E4E01149A987C645800A9824A9&lt;/guid&gt;&#10;                    &lt;answertext&gt;Isotonic&lt;/answertext&gt;&#10;                    &lt;valuetype&gt;-1&lt;/valuetype&gt;&#10;                &lt;/answer&gt;&#10;                &lt;answer&gt;&#10;                    &lt;guid&gt;BDC748E074CF4F008F6B8D2CF3EFCC84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process explains the movement of water in into hypertonic or out of hypotonic cells in each of the previous questions?&#10;21[;]21[;]21[;]False[;]14[;]&#10;1.57142857142857[;]1[;]0.903507902905251[;]0.816326530612245&#10;14[;]1[;]Osmosis1[;]Osmosis[;]&#10;3[;]-1[;]Diffusion2[;]Diffusion[;]&#10;3[;]-1[;]Active transport3[;]Active transport[;]&#10;1[;]-1[;]Facilitated Diffusion4[;]Facilitated Diffusion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7C1FD838E404B2D8B8DC1E547BED7E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3A5642A4C3944B2A013742D4AEED34E&lt;/guid&gt;&#10;            &lt;repollguid&gt;828F1A26917D43DAB28DD493E97B9023&lt;/repollguid&gt;&#10;            &lt;sourceid&gt;EA0470D8B76A4435A1A1930F8ED35FE6&lt;/sourceid&gt;&#10;            &lt;questiontext&gt;What process explains the movement of water in into hypertonic or out of hypotonic cells in each of the previous question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17E50B68EA641178A3887D2501E5A00&lt;/guid&gt;&#10;                    &lt;answertext&gt;Osmosis&lt;/answertext&gt;&#10;                    &lt;valuetype&gt;1&lt;/valuetype&gt;&#10;                &lt;/answer&gt;&#10;                &lt;answer&gt;&#10;                    &lt;guid&gt;A5006239D43B4CFA97EAC89DE6711234&lt;/guid&gt;&#10;                    &lt;answertext&gt;Diffusion&lt;/answertext&gt;&#10;                    &lt;valuetype&gt;-1&lt;/valuetype&gt;&#10;                &lt;/answer&gt;&#10;                &lt;answer&gt;&#10;                    &lt;guid&gt;BB29EA27436D40F18B7E3612B268CB47&lt;/guid&gt;&#10;                    &lt;answertext&gt;Active transport&lt;/answertext&gt;&#10;                    &lt;valuetype&gt;-1&lt;/valuetype&gt;&#10;                &lt;/answer&gt;&#10;                &lt;answer&gt;&#10;                    &lt;guid&gt;E28ED4E1C3F6446CA7205568D98EBE4C&lt;/guid&gt;&#10;                    &lt;answertext&gt;Facilitated Diffus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Red blood cells &amp; other animal cells which don’t have a cell wall burst if they are in what type of a solution?  Small dots are water molecules; larger dots are solute.&#10;21[;]22[;]21[;]False[;]8[;]&#10;2.28571428571429[;]3[;]1.11879429756864[;]1.25170068027211&#10;8[;]-1[;]Hypertonic1[;]Hypertonic[;]&#10;2[;]-1[;]Isotonic2[;]Isotonic[;]&#10;8[;]1[;]Hypotonic 3[;]Hypotonic [;]&#10;3[;]-1[;]Aquatonic4[;]Aquatonic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B5327725A5443B9A33D7954EB142DD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0E4D554711B42B7939BC4B690EB8004&lt;/guid&gt;&#10;            &lt;repollguid&gt;4CE9C5D3F1974B0F91B569B08EFD18FC&lt;/repollguid&gt;&#10;            &lt;sourceid&gt;5B3AE0593DB144A79DDEA78D7186172E&lt;/sourceid&gt;&#10;            &lt;questiontext&gt;Red blood cells &amp;amp; other animal cells which don’t have a cell wall burst if they are in what type of a solution?  Small dots are water molecules; larger dots are solut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8D9EEDF91254CBB80D8F3C1651061C5&lt;/guid&gt;&#10;                    &lt;answertext&gt;Hypertonic&lt;/answertext&gt;&#10;                    &lt;valuetype&gt;-1&lt;/valuetype&gt;&#10;                &lt;/answer&gt;&#10;                &lt;answer&gt;&#10;                    &lt;guid&gt;0C6B892070724DCD9B868530F5E5265A&lt;/guid&gt;&#10;                    &lt;answertext&gt;Isotonic&lt;/answertext&gt;&#10;                    &lt;valuetype&gt;-1&lt;/valuetype&gt;&#10;                &lt;/answer&gt;&#10;                &lt;answer&gt;&#10;                    &lt;guid&gt;DD3187503482402FB36BFA407D385215&lt;/guid&gt;&#10;                    &lt;answertext&gt;Hypotonic &lt;/answertext&gt;&#10;                    &lt;valuetype&gt;1&lt;/valuetype&gt;&#10;                &lt;/answer&gt;&#10;                &lt;answer&gt;&#10;                    &lt;guid&gt;1E7F907FCDE74D01AB56CA5E1E462F86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y don’t plant cells burst after lots of rain makes the soil hypotonic compared to the cell cytoplasm?&#10;22[;]22[;]22[;]False[;]12[;]&#10;1.63636363636364[;]2[;]0.567727090763491[;]0.322314049586777&#10;9[;]-1[;]Plant cells have aquaporin channels1[;]Plant cells have aquaporin channels[;]&#10;12[;]1[;]Plant cells have cell walls2[;]Plant cells have cell walls[;]&#10;1[;]-1[;]Plant cells have cell membranes3[;]Plant cells have cell membranes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37BA0184C7746D7BDF48E29639ACAB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A8219775DCC421393325C9BFC20CE83&lt;/guid&gt;&#10;            &lt;repollguid&gt;B4E105BAC1ED48D28E34E7EF4AA92073&lt;/repollguid&gt;&#10;            &lt;sourceid&gt;443365E540594911AB2EF71E91689DF0&lt;/sourceid&gt;&#10;            &lt;questiontext&gt;Why don’t plant cells burst after lots of rain makes the soil hypotonic compared to the cell cytoplasm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181636BB8DC4D56B7CEB600CC2FE7E7&lt;/guid&gt;&#10;                    &lt;answertext&gt;Plant cells have aquaporin channels&lt;/answertext&gt;&#10;                    &lt;valuetype&gt;-1&lt;/valuetype&gt;&#10;                &lt;/answer&gt;&#10;                &lt;answer&gt;&#10;                    &lt;guid&gt;1D194BAA55204E25A98A3BBF2F1E6357&lt;/guid&gt;&#10;                    &lt;answertext&gt;Plant cells have cell walls&lt;/answertext&gt;&#10;                    &lt;valuetype&gt;1&lt;/valuetype&gt;&#10;                &lt;/answer&gt;&#10;                &lt;answer&gt;&#10;                    &lt;guid&gt;E96FC282154E45F2860DDACA620D4E97&lt;/guid&gt;&#10;                    &lt;answertext&gt;Plant cells have cell membran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y do plants die by plasmolysis (plasma membrane breaking) near salted highways and sidewalks?&#10;21[;]22[;]21[;]False[;]16[;]&#10;1.76190476190476[;]2[;]0.42591770999996[;]0.18140589569161&#10;5[;]-1[;]They burst by taking in too much water from hypotonic soil1[;]They burst by taking in too much water from hypotonic soil[;]&#10;16[;]1[;]They release so much water to the hypertonic soil that their membranes shrink &amp; break2[;]They release so much water to the hypertonic soil that their membranes shrink &amp; break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9989412BB204BD5AA163BA106B432A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DA95A26D06A4A6083F10515DBA250C2&lt;/guid&gt;&#10;            &lt;repollguid&gt;EE2DDEBEE5DE45D99BE447967404E55A&lt;/repollguid&gt;&#10;            &lt;sourceid&gt;0DE093786026464591C044F1FB33D13B&lt;/sourceid&gt;&#10;            &lt;questiontext&gt;Why do plants die by plasmolysis (plasma membrane breaking) near salted highways and sidewalk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8024834F65D4907908F777239AAC6D4&lt;/guid&gt;&#10;                    &lt;answertext&gt;They burst by taking in too much water from hypotonic soil&lt;/answertext&gt;&#10;                    &lt;valuetype&gt;-1&lt;/valuetype&gt;&#10;                &lt;/answer&gt;&#10;                &lt;answer&gt;&#10;                    &lt;guid&gt;CA4A346471344B1EA81E26E8B53A0FBA&lt;/guid&gt;&#10;                    &lt;answertext&gt;They release so much water to the hypertonic soil that their membranes shrink &amp;amp; break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en the concentration of the solute is the same on the outside of the cell as it is inside the cell the solution is &#10;21[;]21[;]21[;]False[;]19[;]&#10;1.9047619047619[;]2[;]0.293543523950904[;]0.0861678004535147&#10;2[;]-1[;]Hypertonic1[;]Hypertonic[;]&#10;19[;]1[;]Isotonic2[;]Isotonic[;]&#10;0[;]-1[;]Hypertonic3[;]Hypertonic[;]&#10;0[;]-1[;]Aquatonic4[;]Aquatonic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D7CCAD1ED3646DCBBC3F37E02BC7F1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6F5D405DCC24FA994072B0E5BA21B9A&lt;/guid&gt;&#10;            &lt;repollguid&gt;0E7770EBB6AB49F8A92B89009FC35799&lt;/repollguid&gt;&#10;            &lt;sourceid&gt;B427DD2287D14593829308E2862569FC&lt;/sourceid&gt;&#10;            &lt;questiontext&gt;When the concentration of the solute is the same on the outside of the cell as it is inside the cell the solution i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240F43BAF6246BB8006F184AED5845A&lt;/guid&gt;&#10;                    &lt;answertext&gt;Hypertonic&lt;/answertext&gt;&#10;                    &lt;valuetype&gt;-1&lt;/valuetype&gt;&#10;                &lt;/answer&gt;&#10;                &lt;answer&gt;&#10;                    &lt;guid&gt;FC449B638C4340088F63AACC9A8AB8F1&lt;/guid&gt;&#10;                    &lt;answertext&gt;Isotonic&lt;/answertext&gt;&#10;                    &lt;valuetype&gt;1&lt;/valuetype&gt;&#10;                &lt;/answer&gt;&#10;                &lt;answer&gt;&#10;                    &lt;guid&gt;3E8AE9EA21F2440285619E9C49065BEB&lt;/guid&gt;&#10;                    &lt;answertext&gt;Hypertonic&lt;/answertext&gt;&#10;                    &lt;valuetype&gt;-1&lt;/valuetype&gt;&#10;                &lt;/answer&gt;&#10;                &lt;answer&gt;&#10;                    &lt;guid&gt;77EC7CFE9E8B4EF8BA823003497A2AB7&lt;/guid&gt;&#10;                    &lt;answertext&gt;Aquatonic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In which direction will the net movement of water be in the following example?&#10;21[;]21[;]21[;]False[;]9[;]&#10;1.9047619047619[;]2[;]0.749905511810649[;]0.562358276643991&#10;7[;]-1[;]into the cell1[;]into the cell[;]&#10;9[;]1[;]out of the cell2[;]out of the cell[;]&#10;5[;]-1[;]equal amounts move into and out of the cell 3[;]equal amounts move into and out of the cell [;]&#10;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00F45297C8543238BBED21B79F8EF6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932BDC4809400C957B246F57D238E5&lt;/guid&gt;&#10;            &lt;repollguid&gt;3D7FA324F94246748C5F1803099A8F97&lt;/repollguid&gt;&#10;            &lt;sourceid&gt;50393633FDE84BFD8E31DEF4359800F8&lt;/sourceid&gt;&#10;            &lt;questiontext&gt;In which direction will the net movement of water be in the following examp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85AD925A9C74D94B1F1AEFD883E0989&lt;/guid&gt;&#10;                    &lt;answertext&gt;into the cell&lt;/answertext&gt;&#10;                    &lt;valuetype&gt;-1&lt;/valuetype&gt;&#10;                &lt;/answer&gt;&#10;                &lt;answer&gt;&#10;                    &lt;guid&gt;45C3C151EA214333B63C01D5457BBF06&lt;/guid&gt;&#10;                    &lt;answertext&gt;out of the cell&lt;/answertext&gt;&#10;                    &lt;valuetype&gt;1&lt;/valuetype&gt;&#10;                &lt;/answer&gt;&#10;                &lt;answer&gt;&#10;                    &lt;guid&gt;41AE5EBCFAFC4833B8D56A12062EA9F6&lt;/guid&gt;&#10;                    &lt;answertext&gt;equal amounts move into and out of the cell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418</TotalTime>
  <Words>461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Origin</vt:lpstr>
      <vt:lpstr>Chart</vt:lpstr>
      <vt:lpstr>Cell Transport FA</vt:lpstr>
      <vt:lpstr>Tutorials on cell transport</vt:lpstr>
      <vt:lpstr>When the concentration of solute is lower in the solution than inside the cell the solution is </vt:lpstr>
      <vt:lpstr>When the concentration of the solute is the same on the outside of the cell as it is inside the cell the solution is </vt:lpstr>
      <vt:lpstr>In which direction will the net movement of water be in the following example?</vt:lpstr>
      <vt:lpstr>What type of solution is the cell in?</vt:lpstr>
      <vt:lpstr>What type of solution is the cell in?</vt:lpstr>
      <vt:lpstr>What type of solution is the cell in?</vt:lpstr>
      <vt:lpstr>In which direction will the net movement of water be in the following example?</vt:lpstr>
      <vt:lpstr>The cytoplasm in the cell is </vt:lpstr>
      <vt:lpstr>What type solution is the cell in?</vt:lpstr>
      <vt:lpstr>What process explains movement of water into hypertonic or out of hypotonic cells?</vt:lpstr>
      <vt:lpstr>Red blood cells &amp; other animal cells which don’t have a cell wall burst if they are in what type of a solution?  Small dots are water molecules; larger dots are solute.</vt:lpstr>
      <vt:lpstr>Why don’t plant cells burst after lots of rain makes the soil hypotonic compared to the cell cytoplasm?</vt:lpstr>
      <vt:lpstr>Why do plants die by plasmolysis (plasma membrane breaking) near salted highways and sidewalks?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Transport FA</dc:title>
  <dc:creator>mfcsd</dc:creator>
  <cp:lastModifiedBy>mfcsd</cp:lastModifiedBy>
  <cp:revision>49</cp:revision>
  <dcterms:created xsi:type="dcterms:W3CDTF">2012-09-19T11:52:37Z</dcterms:created>
  <dcterms:modified xsi:type="dcterms:W3CDTF">2012-10-10T11:37:57Z</dcterms:modified>
</cp:coreProperties>
</file>